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</p:sldIdLst>
  <p:sldSz cy="5143500" cx="9144000"/>
  <p:notesSz cx="6858000" cy="9144000"/>
  <p:embeddedFontLst>
    <p:embeddedFont>
      <p:font typeface="Raleway"/>
      <p:regular r:id="rId12"/>
      <p:bold r:id="rId13"/>
      <p:italic r:id="rId14"/>
      <p:boldItalic r:id="rId15"/>
    </p:embeddedFont>
    <p:embeddedFont>
      <p:font typeface="Lato"/>
      <p:regular r:id="rId16"/>
      <p:bold r:id="rId17"/>
      <p:italic r:id="rId18"/>
      <p:boldItalic r:id="rId19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3" Type="http://schemas.openxmlformats.org/officeDocument/2006/relationships/font" Target="fonts/Raleway-bold.fntdata"/><Relationship Id="rId12" Type="http://schemas.openxmlformats.org/officeDocument/2006/relationships/font" Target="fonts/Raleway-regular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font" Target="fonts/Raleway-boldItalic.fntdata"/><Relationship Id="rId14" Type="http://schemas.openxmlformats.org/officeDocument/2006/relationships/font" Target="fonts/Raleway-italic.fntdata"/><Relationship Id="rId17" Type="http://schemas.openxmlformats.org/officeDocument/2006/relationships/font" Target="fonts/Lato-bold.fntdata"/><Relationship Id="rId16" Type="http://schemas.openxmlformats.org/officeDocument/2006/relationships/font" Target="fonts/Lato-regular.fntdata"/><Relationship Id="rId5" Type="http://schemas.openxmlformats.org/officeDocument/2006/relationships/notesMaster" Target="notesMasters/notesMaster1.xml"/><Relationship Id="rId19" Type="http://schemas.openxmlformats.org/officeDocument/2006/relationships/font" Target="fonts/Lato-boldItalic.fntdata"/><Relationship Id="rId6" Type="http://schemas.openxmlformats.org/officeDocument/2006/relationships/slide" Target="slides/slide1.xml"/><Relationship Id="rId18" Type="http://schemas.openxmlformats.org/officeDocument/2006/relationships/font" Target="fonts/Lato-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9b4a69941b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9b4a69941b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9b4a69941b_0_8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9b4a69941b_0_8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g9b4a69941b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5" name="Google Shape;105;g9b4a69941b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0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9b4a69941b_0_9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9b4a69941b_0_9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9b4a69941b_0_10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9b4a69941b_0_10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6.png"/><Relationship Id="rId4" Type="http://schemas.openxmlformats.org/officeDocument/2006/relationships/image" Target="../media/image1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5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5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8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Twist Challenge Presentation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Presentation by Malcolm Wright</a:t>
            </a:r>
            <a:endParaRPr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2" name="Google Shape;92;p14"/>
          <p:cNvPicPr preferRelativeResize="0"/>
          <p:nvPr/>
        </p:nvPicPr>
        <p:blipFill rotWithShape="1">
          <a:blip r:embed="rId3">
            <a:alphaModFix/>
          </a:blip>
          <a:srcRect b="0" l="0" r="62407" t="6994"/>
          <a:stretch/>
        </p:blipFill>
        <p:spPr>
          <a:xfrm>
            <a:off x="4986100" y="0"/>
            <a:ext cx="4157898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93" name="Google Shape;93;p14"/>
          <p:cNvSpPr txBox="1"/>
          <p:nvPr>
            <p:ph type="title"/>
          </p:nvPr>
        </p:nvSpPr>
        <p:spPr>
          <a:xfrm>
            <a:off x="-24425" y="1258500"/>
            <a:ext cx="5281800" cy="426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City of Cape Town Municipality</a:t>
            </a:r>
            <a:endParaRPr/>
          </a:p>
        </p:txBody>
      </p:sp>
      <p:sp>
        <p:nvSpPr>
          <p:cNvPr id="94" name="Google Shape;94;p14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Serves a population of 3.7+ million residents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Roughly 1.1+ million households according to the 2011 census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Roughly 3.5 people per household</a:t>
            </a:r>
            <a:endParaRPr/>
          </a:p>
        </p:txBody>
      </p:sp>
      <p:pic>
        <p:nvPicPr>
          <p:cNvPr id="95" name="Google Shape;95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41800" y="3272575"/>
            <a:ext cx="2847975" cy="16002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Point of Inflection</a:t>
            </a:r>
            <a:endParaRPr/>
          </a:p>
        </p:txBody>
      </p:sp>
      <p:sp>
        <p:nvSpPr>
          <p:cNvPr id="101" name="Google Shape;101;p15"/>
          <p:cNvSpPr txBox="1"/>
          <p:nvPr>
            <p:ph idx="1" type="body"/>
          </p:nvPr>
        </p:nvSpPr>
        <p:spPr>
          <a:xfrm>
            <a:off x="729450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City of Cape Town has tasked us to build a model to predict future property price based on the physical attributes.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Over the years, property prices and sales have fluctuated due to various reasons.</a:t>
            </a:r>
            <a:endParaRPr/>
          </a:p>
        </p:txBody>
      </p:sp>
      <p:pic>
        <p:nvPicPr>
          <p:cNvPr id="102" name="Google Shape;102;p15"/>
          <p:cNvPicPr preferRelativeResize="0"/>
          <p:nvPr/>
        </p:nvPicPr>
        <p:blipFill rotWithShape="1">
          <a:blip r:embed="rId3">
            <a:alphaModFix/>
          </a:blip>
          <a:srcRect b="10007" l="19106" r="45279" t="23187"/>
          <a:stretch/>
        </p:blipFill>
        <p:spPr>
          <a:xfrm>
            <a:off x="5352718" y="922425"/>
            <a:ext cx="3238781" cy="34175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Wide Income Gap</a:t>
            </a:r>
            <a:endParaRPr/>
          </a:p>
        </p:txBody>
      </p:sp>
      <p:sp>
        <p:nvSpPr>
          <p:cNvPr id="108" name="Google Shape;108;p16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Cape Town area has wide range of neighborhoods of different income levels. With some houses valued from R400k to close R100 million.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This means a model will need to account for the large value disparities.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09" name="Google Shape;109;p16"/>
          <p:cNvPicPr preferRelativeResize="0"/>
          <p:nvPr/>
        </p:nvPicPr>
        <p:blipFill rotWithShape="1">
          <a:blip r:embed="rId3">
            <a:alphaModFix/>
          </a:blip>
          <a:srcRect b="0" l="0" r="50137" t="0"/>
          <a:stretch/>
        </p:blipFill>
        <p:spPr>
          <a:xfrm>
            <a:off x="4656025" y="747750"/>
            <a:ext cx="3935300" cy="37139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17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Is it Possible to Successfully to create a model?</a:t>
            </a:r>
            <a:endParaRPr/>
          </a:p>
        </p:txBody>
      </p:sp>
      <p:sp>
        <p:nvSpPr>
          <p:cNvPr id="115" name="Google Shape;115;p17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 basic Random Forest Regressor model was built with 4 features: Bedrooms, House Type, Suburb and Income Level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About 7400 property ads were used. About 60 % of the number of houses on the market in a given month according to Property 24</a:t>
            </a:r>
            <a:endParaRPr/>
          </a:p>
        </p:txBody>
      </p:sp>
      <p:sp>
        <p:nvSpPr>
          <p:cNvPr id="116" name="Google Shape;116;p17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The model was fairly inaccurate 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Mean Absolute Error: R2.316 million with a standard </a:t>
            </a:r>
            <a:r>
              <a:rPr lang="en"/>
              <a:t>deviation</a:t>
            </a:r>
            <a:r>
              <a:rPr lang="en"/>
              <a:t> of R141k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After incorporating basic Income feature, model improved by R600k from R3.1 million.</a:t>
            </a:r>
            <a:endParaRPr/>
          </a:p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Mean Predicted = R3.6 million, with the training set Mean = R3.5 million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18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Next Steps &amp; Questions</a:t>
            </a:r>
            <a:endParaRPr/>
          </a:p>
        </p:txBody>
      </p:sp>
      <p:sp>
        <p:nvSpPr>
          <p:cNvPr id="122" name="Google Shape;122;p18"/>
          <p:cNvSpPr txBox="1"/>
          <p:nvPr>
            <p:ph idx="2" type="body"/>
          </p:nvPr>
        </p:nvSpPr>
        <p:spPr>
          <a:xfrm>
            <a:off x="5174225" y="1082850"/>
            <a:ext cx="3628800" cy="329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spcBef>
                <a:spcPts val="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Use Domain Experts to create thorough income based features.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0"/>
              </a:spcAft>
              <a:buSzPts val="1300"/>
              <a:buChar char="●"/>
            </a:pPr>
            <a:r>
              <a:rPr lang="en"/>
              <a:t>Incorporate other features such as Floor Size/Plot Area to improve the accuracy</a:t>
            </a:r>
            <a:endParaRPr/>
          </a:p>
          <a:p>
            <a:pPr indent="-311150" lvl="0" marL="457200" rtl="0" algn="l">
              <a:spcBef>
                <a:spcPts val="1000"/>
              </a:spcBef>
              <a:spcAft>
                <a:spcPts val="1600"/>
              </a:spcAft>
              <a:buSzPts val="1300"/>
              <a:buChar char="●"/>
            </a:pPr>
            <a:r>
              <a:rPr lang="en"/>
              <a:t>Obtain data that reflects the actual sold price instead of the advertised price  to get a more accurate valuation.</a:t>
            </a:r>
            <a:endParaRPr/>
          </a:p>
        </p:txBody>
      </p:sp>
      <p:pic>
        <p:nvPicPr>
          <p:cNvPr id="123" name="Google Shape;123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72200" y="3163300"/>
            <a:ext cx="1832850" cy="1832850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1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8250" y="2397850"/>
            <a:ext cx="3464400" cy="2598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